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67" r:id="rId3"/>
    <p:sldId id="258" r:id="rId4"/>
    <p:sldId id="261" r:id="rId5"/>
    <p:sldId id="259" r:id="rId6"/>
    <p:sldId id="262" r:id="rId7"/>
    <p:sldId id="265" r:id="rId8"/>
    <p:sldId id="270" r:id="rId9"/>
    <p:sldId id="268" r:id="rId10"/>
    <p:sldId id="269" r:id="rId11"/>
    <p:sldId id="271" r:id="rId12"/>
  </p:sldIdLst>
  <p:sldSz cx="9361488" cy="7200900"/>
  <p:notesSz cx="6858000" cy="9144000"/>
  <p:defaultTextStyle>
    <a:defPPr>
      <a:defRPr lang="fr-FR"/>
    </a:defPPr>
    <a:lvl1pPr marL="0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73202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46404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419606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92808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366010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839212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312414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785616" algn="l" defTabSz="94640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99"/>
    <a:srgbClr val="FF0066"/>
    <a:srgbClr val="CC0099"/>
    <a:srgbClr val="FF3300"/>
    <a:srgbClr val="FF9933"/>
    <a:srgbClr val="006600"/>
    <a:srgbClr val="008000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51" autoAdjust="0"/>
    <p:restoredTop sz="86418" autoAdjust="0"/>
  </p:normalViewPr>
  <p:slideViewPr>
    <p:cSldViewPr snapToObjects="1">
      <p:cViewPr varScale="1">
        <p:scale>
          <a:sx n="87" d="100"/>
          <a:sy n="87" d="100"/>
        </p:scale>
        <p:origin x="-750" y="-84"/>
      </p:cViewPr>
      <p:guideLst>
        <p:guide orient="horz" pos="2268"/>
        <p:guide pos="29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02113" y="2236947"/>
            <a:ext cx="7957265" cy="1543526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04223" y="4080510"/>
            <a:ext cx="6553042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732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464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19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92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366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392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124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7856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787080" y="288372"/>
            <a:ext cx="2106335" cy="6144101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68075" y="288372"/>
            <a:ext cx="6162980" cy="6144101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9494" y="4627245"/>
            <a:ext cx="7957265" cy="1430179"/>
          </a:xfrm>
        </p:spPr>
        <p:txBody>
          <a:bodyPr anchor="t"/>
          <a:lstStyle>
            <a:lvl1pPr algn="l">
              <a:defRPr sz="41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9494" y="3052049"/>
            <a:ext cx="7957265" cy="1575196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7320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46404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1960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928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366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83921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3124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7856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68076" y="1680212"/>
            <a:ext cx="4134657" cy="475226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58759" y="1680212"/>
            <a:ext cx="4134657" cy="4752261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074" y="1611870"/>
            <a:ext cx="4136283" cy="67175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202" indent="0">
              <a:buNone/>
              <a:defRPr sz="2100" b="1"/>
            </a:lvl2pPr>
            <a:lvl3pPr marL="946404" indent="0">
              <a:buNone/>
              <a:defRPr sz="1900" b="1"/>
            </a:lvl3pPr>
            <a:lvl4pPr marL="1419606" indent="0">
              <a:buNone/>
              <a:defRPr sz="1700" b="1"/>
            </a:lvl4pPr>
            <a:lvl5pPr marL="1892808" indent="0">
              <a:buNone/>
              <a:defRPr sz="1700" b="1"/>
            </a:lvl5pPr>
            <a:lvl6pPr marL="2366010" indent="0">
              <a:buNone/>
              <a:defRPr sz="1700" b="1"/>
            </a:lvl6pPr>
            <a:lvl7pPr marL="2839212" indent="0">
              <a:buNone/>
              <a:defRPr sz="1700" b="1"/>
            </a:lvl7pPr>
            <a:lvl8pPr marL="3312414" indent="0">
              <a:buNone/>
              <a:defRPr sz="1700" b="1"/>
            </a:lvl8pPr>
            <a:lvl9pPr marL="3785616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8074" y="2283619"/>
            <a:ext cx="4136283" cy="414885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755506" y="1611870"/>
            <a:ext cx="4137908" cy="671750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73202" indent="0">
              <a:buNone/>
              <a:defRPr sz="2100" b="1"/>
            </a:lvl2pPr>
            <a:lvl3pPr marL="946404" indent="0">
              <a:buNone/>
              <a:defRPr sz="1900" b="1"/>
            </a:lvl3pPr>
            <a:lvl4pPr marL="1419606" indent="0">
              <a:buNone/>
              <a:defRPr sz="1700" b="1"/>
            </a:lvl4pPr>
            <a:lvl5pPr marL="1892808" indent="0">
              <a:buNone/>
              <a:defRPr sz="1700" b="1"/>
            </a:lvl5pPr>
            <a:lvl6pPr marL="2366010" indent="0">
              <a:buNone/>
              <a:defRPr sz="1700" b="1"/>
            </a:lvl6pPr>
            <a:lvl7pPr marL="2839212" indent="0">
              <a:buNone/>
              <a:defRPr sz="1700" b="1"/>
            </a:lvl7pPr>
            <a:lvl8pPr marL="3312414" indent="0">
              <a:buNone/>
              <a:defRPr sz="1700" b="1"/>
            </a:lvl8pPr>
            <a:lvl9pPr marL="3785616" indent="0">
              <a:buNone/>
              <a:defRPr sz="17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55506" y="2283619"/>
            <a:ext cx="4137908" cy="414885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8076" y="286703"/>
            <a:ext cx="3079864" cy="122015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660082" y="286704"/>
            <a:ext cx="5233332" cy="6145769"/>
          </a:xfrm>
        </p:spPr>
        <p:txBody>
          <a:bodyPr/>
          <a:lstStyle>
            <a:lvl1pPr>
              <a:defRPr sz="33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8076" y="1506856"/>
            <a:ext cx="3079864" cy="4925616"/>
          </a:xfrm>
        </p:spPr>
        <p:txBody>
          <a:bodyPr/>
          <a:lstStyle>
            <a:lvl1pPr marL="0" indent="0">
              <a:buNone/>
              <a:defRPr sz="1400"/>
            </a:lvl1pPr>
            <a:lvl2pPr marL="473202" indent="0">
              <a:buNone/>
              <a:defRPr sz="1200"/>
            </a:lvl2pPr>
            <a:lvl3pPr marL="946404" indent="0">
              <a:buNone/>
              <a:defRPr sz="1000"/>
            </a:lvl3pPr>
            <a:lvl4pPr marL="1419606" indent="0">
              <a:buNone/>
              <a:defRPr sz="900"/>
            </a:lvl4pPr>
            <a:lvl5pPr marL="1892808" indent="0">
              <a:buNone/>
              <a:defRPr sz="900"/>
            </a:lvl5pPr>
            <a:lvl6pPr marL="2366010" indent="0">
              <a:buNone/>
              <a:defRPr sz="900"/>
            </a:lvl6pPr>
            <a:lvl7pPr marL="2839212" indent="0">
              <a:buNone/>
              <a:defRPr sz="900"/>
            </a:lvl7pPr>
            <a:lvl8pPr marL="3312414" indent="0">
              <a:buNone/>
              <a:defRPr sz="900"/>
            </a:lvl8pPr>
            <a:lvl9pPr marL="3785616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4917" y="5040630"/>
            <a:ext cx="5616893" cy="595075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834917" y="643415"/>
            <a:ext cx="5616893" cy="4320540"/>
          </a:xfrm>
        </p:spPr>
        <p:txBody>
          <a:bodyPr/>
          <a:lstStyle>
            <a:lvl1pPr marL="0" indent="0">
              <a:buNone/>
              <a:defRPr sz="3300"/>
            </a:lvl1pPr>
            <a:lvl2pPr marL="473202" indent="0">
              <a:buNone/>
              <a:defRPr sz="2900"/>
            </a:lvl2pPr>
            <a:lvl3pPr marL="946404" indent="0">
              <a:buNone/>
              <a:defRPr sz="2500"/>
            </a:lvl3pPr>
            <a:lvl4pPr marL="1419606" indent="0">
              <a:buNone/>
              <a:defRPr sz="2100"/>
            </a:lvl4pPr>
            <a:lvl5pPr marL="1892808" indent="0">
              <a:buNone/>
              <a:defRPr sz="2100"/>
            </a:lvl5pPr>
            <a:lvl6pPr marL="2366010" indent="0">
              <a:buNone/>
              <a:defRPr sz="2100"/>
            </a:lvl6pPr>
            <a:lvl7pPr marL="2839212" indent="0">
              <a:buNone/>
              <a:defRPr sz="2100"/>
            </a:lvl7pPr>
            <a:lvl8pPr marL="3312414" indent="0">
              <a:buNone/>
              <a:defRPr sz="2100"/>
            </a:lvl8pPr>
            <a:lvl9pPr marL="3785616" indent="0">
              <a:buNone/>
              <a:defRPr sz="21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834917" y="5635706"/>
            <a:ext cx="5616893" cy="845105"/>
          </a:xfrm>
        </p:spPr>
        <p:txBody>
          <a:bodyPr/>
          <a:lstStyle>
            <a:lvl1pPr marL="0" indent="0">
              <a:buNone/>
              <a:defRPr sz="1400"/>
            </a:lvl1pPr>
            <a:lvl2pPr marL="473202" indent="0">
              <a:buNone/>
              <a:defRPr sz="1200"/>
            </a:lvl2pPr>
            <a:lvl3pPr marL="946404" indent="0">
              <a:buNone/>
              <a:defRPr sz="1000"/>
            </a:lvl3pPr>
            <a:lvl4pPr marL="1419606" indent="0">
              <a:buNone/>
              <a:defRPr sz="900"/>
            </a:lvl4pPr>
            <a:lvl5pPr marL="1892808" indent="0">
              <a:buNone/>
              <a:defRPr sz="900"/>
            </a:lvl5pPr>
            <a:lvl6pPr marL="2366010" indent="0">
              <a:buNone/>
              <a:defRPr sz="900"/>
            </a:lvl6pPr>
            <a:lvl7pPr marL="2839212" indent="0">
              <a:buNone/>
              <a:defRPr sz="900"/>
            </a:lvl7pPr>
            <a:lvl8pPr marL="3312414" indent="0">
              <a:buNone/>
              <a:defRPr sz="900"/>
            </a:lvl8pPr>
            <a:lvl9pPr marL="3785616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  <p:transition spd="med" advClick="0" advTm="7000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68076" y="288370"/>
            <a:ext cx="8425339" cy="1200150"/>
          </a:xfrm>
          <a:prstGeom prst="rect">
            <a:avLst/>
          </a:prstGeom>
        </p:spPr>
        <p:txBody>
          <a:bodyPr vert="horz" lIns="94640" tIns="47320" rIns="94640" bIns="473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8076" y="1680212"/>
            <a:ext cx="8425339" cy="4752261"/>
          </a:xfrm>
          <a:prstGeom prst="rect">
            <a:avLst/>
          </a:prstGeom>
        </p:spPr>
        <p:txBody>
          <a:bodyPr vert="horz" lIns="94640" tIns="47320" rIns="94640" bIns="473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68076" y="6674169"/>
            <a:ext cx="2184347" cy="383381"/>
          </a:xfrm>
          <a:prstGeom prst="rect">
            <a:avLst/>
          </a:prstGeom>
        </p:spPr>
        <p:txBody>
          <a:bodyPr vert="horz" lIns="94640" tIns="47320" rIns="94640" bIns="473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9919D-D140-4D0B-9BB3-D64B896C50F5}" type="datetimeFigureOut">
              <a:rPr lang="fr-FR" smtClean="0"/>
              <a:pPr/>
              <a:t>30/04/2018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98510" y="6674169"/>
            <a:ext cx="2964471" cy="383381"/>
          </a:xfrm>
          <a:prstGeom prst="rect">
            <a:avLst/>
          </a:prstGeom>
        </p:spPr>
        <p:txBody>
          <a:bodyPr vert="horz" lIns="94640" tIns="47320" rIns="94640" bIns="473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709068" y="6674169"/>
            <a:ext cx="2184347" cy="383381"/>
          </a:xfrm>
          <a:prstGeom prst="rect">
            <a:avLst/>
          </a:prstGeom>
        </p:spPr>
        <p:txBody>
          <a:bodyPr vert="horz" lIns="94640" tIns="47320" rIns="94640" bIns="473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D05098-5C68-4B59-A8DF-7D3A8E7EA82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 advClick="0" advTm="7000">
    <p:wipe dir="r"/>
  </p:transition>
  <p:txStyles>
    <p:titleStyle>
      <a:lvl1pPr algn="ctr" defTabSz="946404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4902" indent="-354902" algn="l" defTabSz="946404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768953" indent="-295751" algn="l" defTabSz="946404" rtl="0" eaLnBrk="1" latinLnBrk="0" hangingPunct="1">
        <a:spcBef>
          <a:spcPct val="20000"/>
        </a:spcBef>
        <a:buFont typeface="Arial" pitchFamily="34" charset="0"/>
        <a:buChar char="–"/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183005" indent="-236601" algn="l" defTabSz="94640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56207" indent="-236601" algn="l" defTabSz="946404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29409" indent="-236601" algn="l" defTabSz="946404" rtl="0" eaLnBrk="1" latinLnBrk="0" hangingPunct="1">
        <a:spcBef>
          <a:spcPct val="20000"/>
        </a:spcBef>
        <a:buFont typeface="Arial" pitchFamily="34" charset="0"/>
        <a:buChar char="»"/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2611" indent="-236601" algn="l" defTabSz="9464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075813" indent="-236601" algn="l" defTabSz="9464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549015" indent="-236601" algn="l" defTabSz="9464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22217" indent="-236601" algn="l" defTabSz="946404" rtl="0" eaLnBrk="1" latinLnBrk="0" hangingPunct="1">
        <a:spcBef>
          <a:spcPct val="20000"/>
        </a:spcBef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73202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46404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19606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92808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366010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39212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12414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785616" algn="l" defTabSz="94640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1 présentation médiathéqu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0387" b="20387"/>
          <a:stretch>
            <a:fillRect/>
          </a:stretch>
        </p:blipFill>
        <p:spPr>
          <a:xfrm>
            <a:off x="823092" y="242864"/>
            <a:ext cx="7858179" cy="6786610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609306" y="643415"/>
            <a:ext cx="3714776" cy="3671415"/>
          </a:xfrm>
        </p:spPr>
        <p:txBody>
          <a:bodyPr>
            <a:noAutofit/>
          </a:bodyPr>
          <a:lstStyle/>
          <a:p>
            <a:pPr algn="ctr"/>
            <a:r>
              <a:rPr lang="fr-FR" sz="2400" b="1" dirty="0" smtClean="0">
                <a:solidFill>
                  <a:srgbClr val="FFFF00"/>
                </a:solidFill>
              </a:rPr>
              <a:t>La classe de terminale bac pâtissier du lycée hôtelier de Saint-Chamond  présente sa vision du Prix </a:t>
            </a:r>
            <a:r>
              <a:rPr lang="fr-FR" sz="2400" b="1" dirty="0" smtClean="0">
                <a:solidFill>
                  <a:srgbClr val="FFFF00"/>
                </a:solidFill>
              </a:rPr>
              <a:t>L</a:t>
            </a:r>
            <a:r>
              <a:rPr lang="fr-FR" sz="2400" b="1" dirty="0" smtClean="0">
                <a:solidFill>
                  <a:srgbClr val="FFFF00"/>
                </a:solidFill>
              </a:rPr>
              <a:t>ittéraire de la Région Auvergne Rhône alpes à la médiathèque municipale. </a:t>
            </a:r>
            <a:r>
              <a:rPr lang="fr-FR" sz="2400" b="1" i="1" dirty="0" smtClean="0">
                <a:solidFill>
                  <a:srgbClr val="FFFF00"/>
                </a:solidFill>
              </a:rPr>
              <a:t>Reportage …….</a:t>
            </a:r>
            <a:r>
              <a:rPr lang="fr-FR" sz="2400" b="1" dirty="0" smtClean="0">
                <a:solidFill>
                  <a:srgbClr val="FFFF00"/>
                </a:solidFill>
              </a:rPr>
              <a:t> </a:t>
            </a:r>
            <a:r>
              <a:rPr lang="fr-FR" sz="2400" b="1" dirty="0" smtClean="0">
                <a:solidFill>
                  <a:schemeClr val="bg1">
                    <a:lumMod val="95000"/>
                  </a:schemeClr>
                </a:solidFill>
              </a:rPr>
              <a:t>	</a:t>
            </a:r>
            <a:endParaRPr lang="fr-FR" sz="2400" b="1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présentation louis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5609" r="15609"/>
          <a:stretch>
            <a:fillRect/>
          </a:stretch>
        </p:blipFill>
        <p:spPr>
          <a:xfrm>
            <a:off x="1037406" y="0"/>
            <a:ext cx="6628718" cy="5743590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037406" y="5635706"/>
            <a:ext cx="6628717" cy="1250892"/>
          </a:xfrm>
        </p:spPr>
        <p:txBody>
          <a:bodyPr>
            <a:noAutofit/>
          </a:bodyPr>
          <a:lstStyle/>
          <a:p>
            <a:r>
              <a:rPr lang="fr-FR" sz="2400" b="1" dirty="0" smtClean="0">
                <a:solidFill>
                  <a:srgbClr val="FF0066"/>
                </a:solidFill>
              </a:rPr>
              <a:t>Explication de la bande dessinée aux collégiens, présentation des parfums.</a:t>
            </a:r>
          </a:p>
          <a:p>
            <a:r>
              <a:rPr lang="fr-FR" sz="2400" b="1" dirty="0" smtClean="0">
                <a:solidFill>
                  <a:srgbClr val="CC3399"/>
                </a:solidFill>
              </a:rPr>
              <a:t>Framboise pour le rose, </a:t>
            </a:r>
            <a:r>
              <a:rPr lang="fr-FR" sz="2400" b="1" dirty="0" smtClean="0">
                <a:solidFill>
                  <a:srgbClr val="FF3300"/>
                </a:solidFill>
              </a:rPr>
              <a:t>coquelicot pour l’orange</a:t>
            </a:r>
            <a:r>
              <a:rPr lang="fr-FR" sz="2400" b="1" dirty="0" smtClean="0">
                <a:solidFill>
                  <a:srgbClr val="FF0066"/>
                </a:solidFill>
              </a:rPr>
              <a:t>.</a:t>
            </a:r>
            <a:endParaRPr lang="fr-FR" sz="2400" b="1" dirty="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louisa total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789" r="6789"/>
          <a:stretch>
            <a:fillRect/>
          </a:stretch>
        </p:blipFill>
        <p:spPr>
          <a:xfrm>
            <a:off x="608778" y="643414"/>
            <a:ext cx="8286807" cy="5528803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23027" y="4314830"/>
            <a:ext cx="8572558" cy="1976693"/>
          </a:xfrm>
        </p:spPr>
        <p:txBody>
          <a:bodyPr>
            <a:noAutofit/>
          </a:bodyPr>
          <a:lstStyle/>
          <a:p>
            <a:pPr algn="ctr"/>
            <a:r>
              <a:rPr lang="fr-FR" sz="2800" b="1" dirty="0" smtClean="0">
                <a:latin typeface="Arial Black" pitchFamily="34" charset="0"/>
                <a:cs typeface="Aharoni" pitchFamily="2" charset="-79"/>
              </a:rPr>
              <a:t>Conclusion : </a:t>
            </a:r>
            <a:r>
              <a:rPr lang="fr-FR" sz="2800" b="1" dirty="0" smtClean="0">
                <a:latin typeface="Arial Black" pitchFamily="34" charset="0"/>
                <a:cs typeface="Aharoni" pitchFamily="2" charset="-79"/>
              </a:rPr>
              <a:t> </a:t>
            </a:r>
          </a:p>
          <a:p>
            <a:pPr algn="ctr"/>
            <a:r>
              <a:rPr lang="fr-FR" sz="2800" b="1" dirty="0" smtClean="0">
                <a:latin typeface="Arial Black" pitchFamily="34" charset="0"/>
                <a:cs typeface="Aharoni" pitchFamily="2" charset="-79"/>
              </a:rPr>
              <a:t>Vive </a:t>
            </a:r>
            <a:r>
              <a:rPr lang="fr-FR" sz="2800" b="1" dirty="0" smtClean="0">
                <a:latin typeface="Arial Black" pitchFamily="34" charset="0"/>
                <a:cs typeface="Aharoni" pitchFamily="2" charset="-79"/>
              </a:rPr>
              <a:t>le Prix Littéraire car on a le droit de manger dans une médiathèque ! </a:t>
            </a:r>
            <a:endParaRPr lang="fr-FR" sz="2800" b="1" dirty="0">
              <a:latin typeface="Arial Black" pitchFamily="34" charset="0"/>
              <a:cs typeface="Aharoni" pitchFamily="2" charset="-79"/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20180427_135828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444" r="13444"/>
          <a:stretch>
            <a:fillRect/>
          </a:stretch>
        </p:blipFill>
        <p:spPr>
          <a:xfrm>
            <a:off x="965968" y="600054"/>
            <a:ext cx="7057346" cy="5428543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965968" y="6058257"/>
            <a:ext cx="7057346" cy="845105"/>
          </a:xfrm>
        </p:spPr>
        <p:txBody>
          <a:bodyPr/>
          <a:lstStyle/>
          <a:p>
            <a:r>
              <a:rPr lang="fr-FR" sz="2400" b="1" dirty="0" smtClean="0">
                <a:solidFill>
                  <a:srgbClr val="006600"/>
                </a:solidFill>
              </a:rPr>
              <a:t>Pierre </a:t>
            </a:r>
            <a:r>
              <a:rPr lang="fr-FR" sz="2400" b="1" dirty="0" err="1" smtClean="0">
                <a:solidFill>
                  <a:srgbClr val="006600"/>
                </a:solidFill>
              </a:rPr>
              <a:t>Raufast</a:t>
            </a:r>
            <a:r>
              <a:rPr lang="fr-FR" sz="2400" b="1" dirty="0" smtClean="0">
                <a:solidFill>
                  <a:srgbClr val="006600"/>
                </a:solidFill>
              </a:rPr>
              <a:t> nous a dit qu’on pouvait réinventer la fin du livre si la sienne ne nous plaisait pas…..</a:t>
            </a:r>
          </a:p>
          <a:p>
            <a:endParaRPr lang="fr-FR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4917" y="5589987"/>
            <a:ext cx="5616893" cy="45719"/>
          </a:xfrm>
        </p:spPr>
        <p:txBody>
          <a:bodyPr>
            <a:normAutofit fontScale="90000"/>
          </a:bodyPr>
          <a:lstStyle/>
          <a:p>
            <a:endParaRPr lang="fr-FR" dirty="0"/>
          </a:p>
        </p:txBody>
      </p:sp>
      <p:pic>
        <p:nvPicPr>
          <p:cNvPr id="5" name="Espace réservé pour une image  4" descr="baleine thebaid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9701" b="19701"/>
          <a:stretch>
            <a:fillRect/>
          </a:stretch>
        </p:blipFill>
        <p:spPr>
          <a:xfrm>
            <a:off x="1394595" y="643414"/>
            <a:ext cx="6286546" cy="5028738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51589" y="5635706"/>
            <a:ext cx="8858311" cy="845105"/>
          </a:xfrm>
        </p:spPr>
        <p:txBody>
          <a:bodyPr>
            <a:normAutofit/>
          </a:bodyPr>
          <a:lstStyle/>
          <a:p>
            <a:pPr algn="ctr"/>
            <a:r>
              <a:rPr lang="fr-FR" sz="2400" b="1" dirty="0" smtClean="0"/>
              <a:t>Alors on a imaginé d’autres baleines  thébaïdes……</a:t>
            </a:r>
            <a:endParaRPr lang="fr-FR" sz="2400" b="1" dirty="0"/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thebaide par bib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557" r="13557"/>
          <a:stretch>
            <a:fillRect/>
          </a:stretch>
        </p:blipFill>
        <p:spPr>
          <a:xfrm>
            <a:off x="537341" y="643415"/>
            <a:ext cx="8072494" cy="5243052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680612" y="4529145"/>
            <a:ext cx="4857784" cy="1345171"/>
          </a:xfrm>
        </p:spPr>
        <p:txBody>
          <a:bodyPr>
            <a:normAutofit lnSpcReduction="10000"/>
          </a:bodyPr>
          <a:lstStyle/>
          <a:p>
            <a:r>
              <a:rPr lang="fr-FR" sz="2800" b="1" dirty="0" smtClean="0">
                <a:solidFill>
                  <a:srgbClr val="0070C0"/>
                </a:solidFill>
              </a:rPr>
              <a:t>Ainsi la baleine a pu se reproduire malgré son chant solitaire </a:t>
            </a:r>
            <a:r>
              <a:rPr lang="fr-FR" sz="2400" b="1" dirty="0" smtClean="0">
                <a:solidFill>
                  <a:srgbClr val="0070C0"/>
                </a:solidFill>
              </a:rPr>
              <a:t>…</a:t>
            </a:r>
            <a:endParaRPr lang="fr-FR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half" idx="2"/>
          </p:nvPr>
        </p:nvSpPr>
        <p:spPr>
          <a:xfrm>
            <a:off x="608779" y="6100781"/>
            <a:ext cx="8286808" cy="845105"/>
          </a:xfrm>
        </p:spPr>
        <p:txBody>
          <a:bodyPr>
            <a:normAutofit/>
          </a:bodyPr>
          <a:lstStyle/>
          <a:p>
            <a:r>
              <a:rPr lang="fr-FR" sz="1800" b="1" dirty="0" smtClean="0"/>
              <a:t>En souvenir de la rencontre avec Laurent </a:t>
            </a:r>
            <a:r>
              <a:rPr lang="fr-FR" sz="1800" b="1" dirty="0" err="1" smtClean="0"/>
              <a:t>Galandon</a:t>
            </a:r>
            <a:r>
              <a:rPr lang="fr-FR" sz="1800" b="1" dirty="0" smtClean="0"/>
              <a:t> et Dominique </a:t>
            </a:r>
            <a:r>
              <a:rPr lang="fr-FR" sz="1800" b="1" dirty="0" err="1" smtClean="0"/>
              <a:t>Mermoux</a:t>
            </a:r>
            <a:r>
              <a:rPr lang="fr-FR" sz="1800" b="1" dirty="0" smtClean="0"/>
              <a:t> pour cette bande dessinée sur un sujet douloureux…….</a:t>
            </a:r>
            <a:endParaRPr lang="fr-FR" sz="1800" b="1" dirty="0"/>
          </a:p>
        </p:txBody>
      </p:sp>
      <p:pic>
        <p:nvPicPr>
          <p:cNvPr id="12" name="Espace réservé pour une image  4" descr="6 bis noms pour l'appe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540" b="1540"/>
          <a:stretch>
            <a:fillRect/>
          </a:stretch>
        </p:blipFill>
        <p:spPr>
          <a:xfrm>
            <a:off x="608778" y="457179"/>
            <a:ext cx="8280400" cy="5572164"/>
          </a:xfrm>
        </p:spPr>
      </p:pic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6 calligraphie et téléphon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2049" r="12049"/>
          <a:stretch>
            <a:fillRect/>
          </a:stretch>
        </p:blipFill>
        <p:spPr>
          <a:xfrm>
            <a:off x="1180283" y="643414"/>
            <a:ext cx="6703479" cy="5308414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23160" y="5951828"/>
            <a:ext cx="6560601" cy="1000132"/>
          </a:xfrm>
        </p:spPr>
        <p:txBody>
          <a:bodyPr>
            <a:normAutofit fontScale="70000" lnSpcReduction="20000"/>
          </a:bodyPr>
          <a:lstStyle/>
          <a:p>
            <a:endParaRPr lang="fr-FR" dirty="0" smtClean="0"/>
          </a:p>
          <a:p>
            <a:r>
              <a:rPr lang="fr-FR" sz="2600" b="1" dirty="0" smtClean="0">
                <a:solidFill>
                  <a:schemeClr val="accent6">
                    <a:lumMod val="50000"/>
                  </a:schemeClr>
                </a:solidFill>
              </a:rPr>
              <a:t>Nous avons gardé </a:t>
            </a:r>
            <a:r>
              <a:rPr lang="fr-FR" sz="2600" b="1" dirty="0" smtClean="0">
                <a:solidFill>
                  <a:schemeClr val="accent6">
                    <a:lumMod val="50000"/>
                  </a:schemeClr>
                </a:solidFill>
              </a:rPr>
              <a:t>la typographie, le </a:t>
            </a:r>
            <a:r>
              <a:rPr lang="fr-FR" sz="2600" b="1" dirty="0" smtClean="0">
                <a:solidFill>
                  <a:schemeClr val="accent6">
                    <a:lumMod val="50000"/>
                  </a:schemeClr>
                </a:solidFill>
              </a:rPr>
              <a:t>code couleur sobre de l’album et le seul objet qui compte désormais pour Cécile, la mère de Benoît.</a:t>
            </a:r>
            <a:endParaRPr lang="fr-FR" sz="26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7 objet des causses et d'afriqu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3444" r="13444"/>
          <a:stretch>
            <a:fillRect/>
          </a:stretch>
        </p:blipFill>
        <p:spPr>
          <a:xfrm>
            <a:off x="394464" y="185166"/>
            <a:ext cx="8182882" cy="6295644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079944" y="457178"/>
            <a:ext cx="5497403" cy="1643074"/>
          </a:xfrm>
          <a:noFill/>
        </p:spPr>
        <p:txBody>
          <a:bodyPr>
            <a:noAutofit/>
          </a:bodyPr>
          <a:lstStyle/>
          <a:p>
            <a:r>
              <a:rPr lang="fr-FR" sz="2400" b="1" dirty="0" smtClean="0">
                <a:solidFill>
                  <a:srgbClr val="C00000"/>
                </a:solidFill>
              </a:rPr>
              <a:t>Pour « Seules les bêtes » de Colin Niel, nous avons mélangé les Causses et l’Afrique  : </a:t>
            </a:r>
          </a:p>
          <a:p>
            <a:r>
              <a:rPr lang="fr-FR" sz="2800" b="1" dirty="0" smtClean="0">
                <a:solidFill>
                  <a:srgbClr val="C00000"/>
                </a:solidFill>
              </a:rPr>
              <a:t>Cassis et miel  sur Sablé Coco</a:t>
            </a:r>
            <a:endParaRPr lang="fr-FR" sz="28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9 journaliste en herbe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2828" b="12828"/>
          <a:stretch>
            <a:fillRect/>
          </a:stretch>
        </p:blipFill>
        <p:spPr>
          <a:xfrm>
            <a:off x="894531" y="314301"/>
            <a:ext cx="6557280" cy="5321403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80216" y="5635704"/>
            <a:ext cx="6771594" cy="1122619"/>
          </a:xfrm>
        </p:spPr>
        <p:txBody>
          <a:bodyPr>
            <a:normAutofit/>
          </a:bodyPr>
          <a:lstStyle/>
          <a:p>
            <a:r>
              <a:rPr lang="fr-FR" sz="2400" b="1" dirty="0" smtClean="0">
                <a:solidFill>
                  <a:schemeClr val="accent2">
                    <a:lumMod val="75000"/>
                  </a:schemeClr>
                </a:solidFill>
              </a:rPr>
              <a:t>Les petits journalistes ont pu goûter tout en préparant leur journal de classe….</a:t>
            </a:r>
            <a:endParaRPr lang="fr-FR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5" name="Espace réservé pour une image  4" descr="louisagrospla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6789" r="6789"/>
          <a:stretch>
            <a:fillRect/>
          </a:stretch>
        </p:blipFill>
        <p:spPr>
          <a:xfrm>
            <a:off x="1037406" y="643414"/>
            <a:ext cx="7500989" cy="4992292"/>
          </a:xfrm>
        </p:spPr>
      </p:pic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fr-FR" b="1" dirty="0" smtClean="0">
                <a:solidFill>
                  <a:srgbClr val="C00000"/>
                </a:solidFill>
              </a:rPr>
              <a:t>Des petits gâteaux </a:t>
            </a:r>
            <a:r>
              <a:rPr lang="fr-FR" sz="3600" b="1" dirty="0" smtClean="0">
                <a:solidFill>
                  <a:srgbClr val="C00000"/>
                </a:solidFill>
                <a:latin typeface="Lucida Handwriting" pitchFamily="66" charset="0"/>
              </a:rPr>
              <a:t>,</a:t>
            </a:r>
            <a:r>
              <a:rPr lang="fr-FR" sz="3600" b="1" dirty="0" smtClean="0">
                <a:latin typeface="Lucida Handwriting" pitchFamily="66" charset="0"/>
              </a:rPr>
              <a:t> </a:t>
            </a:r>
            <a:r>
              <a:rPr lang="fr-FR" sz="4400" b="1" dirty="0" smtClean="0">
                <a:latin typeface="Lucida Handwriting" pitchFamily="66" charset="0"/>
              </a:rPr>
              <a:t>ici et là</a:t>
            </a:r>
            <a:endParaRPr lang="fr-FR" sz="4400" b="1" dirty="0">
              <a:latin typeface="Lucida Handwriting" pitchFamily="66" charset="0"/>
            </a:endParaRPr>
          </a:p>
        </p:txBody>
      </p:sp>
    </p:spTree>
  </p:cSld>
  <p:clrMapOvr>
    <a:masterClrMapping/>
  </p:clrMapOvr>
  <p:transition spd="med" advClick="0" advTm="7000"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</TotalTime>
  <Words>178</Words>
  <Application>Microsoft Office PowerPoint</Application>
  <PresentationFormat>Personnalisé</PresentationFormat>
  <Paragraphs>15</Paragraphs>
  <Slides>11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2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evelyne.taillepierre</dc:creator>
  <cp:lastModifiedBy>evelyne.taillepierre</cp:lastModifiedBy>
  <cp:revision>46</cp:revision>
  <dcterms:created xsi:type="dcterms:W3CDTF">2018-04-30T11:51:19Z</dcterms:created>
  <dcterms:modified xsi:type="dcterms:W3CDTF">2018-04-30T14:38:28Z</dcterms:modified>
</cp:coreProperties>
</file>